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5143500" cx="9144000"/>
  <p:notesSz cx="6858000" cy="9144000"/>
  <p:embeddedFontLst>
    <p:embeddedFont>
      <p:font typeface="Roboto"/>
      <p:regular r:id="rId23"/>
      <p:bold r:id="rId24"/>
      <p:italic r:id="rId25"/>
      <p:boldItalic r:id="rId26"/>
    </p:embeddedFont>
    <p:embeddedFont>
      <p:font typeface="Nunito"/>
      <p:regular r:id="rId27"/>
      <p:bold r:id="rId28"/>
      <p:italic r:id="rId29"/>
      <p:boldItalic r:id="rId30"/>
    </p:embeddedFont>
    <p:embeddedFont>
      <p:font typeface="Maven Pro"/>
      <p:regular r:id="rId31"/>
      <p:bold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2DB53EE-BF26-4B22-9E96-DBF7831E1EBD}">
  <a:tblStyle styleId="{62DB53EE-BF26-4B22-9E96-DBF7831E1EBD}"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font" Target="fonts/Roboto-bold.fntdata"/><Relationship Id="rId23" Type="http://schemas.openxmlformats.org/officeDocument/2006/relationships/font" Target="fonts/Roboto-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Roboto-boldItalic.fntdata"/><Relationship Id="rId25" Type="http://schemas.openxmlformats.org/officeDocument/2006/relationships/font" Target="fonts/Roboto-italic.fntdata"/><Relationship Id="rId28" Type="http://schemas.openxmlformats.org/officeDocument/2006/relationships/font" Target="fonts/Nunito-bold.fntdata"/><Relationship Id="rId27" Type="http://schemas.openxmlformats.org/officeDocument/2006/relationships/font" Target="fonts/Nunito-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Nunito-italic.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MavenPro-regular.fntdata"/><Relationship Id="rId30" Type="http://schemas.openxmlformats.org/officeDocument/2006/relationships/font" Target="fonts/Nunito-boldItalic.fntdata"/><Relationship Id="rId11" Type="http://schemas.openxmlformats.org/officeDocument/2006/relationships/slide" Target="slides/slide5.xml"/><Relationship Id="rId10" Type="http://schemas.openxmlformats.org/officeDocument/2006/relationships/slide" Target="slides/slide4.xml"/><Relationship Id="rId32" Type="http://schemas.openxmlformats.org/officeDocument/2006/relationships/font" Target="fonts/MavenPro-bold.fnt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g26d91edde2d_0_2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4" name="Google Shape;334;g26d91edde2d_0_2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g26d91edde2d_0_3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9" name="Google Shape;339;g26d91edde2d_0_3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g26d91edde2d_0_2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6" name="Google Shape;346;g26d91edde2d_0_2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g26d91edde2d_0_3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1" name="Google Shape;351;g26d91edde2d_0_3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g26d91edde2d_0_2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8" name="Google Shape;358;g26d91edde2d_0_2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g26d91edde2d_0_3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3" name="Google Shape;363;g26d91edde2d_0_3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8" name="Shape 368"/>
        <p:cNvGrpSpPr/>
        <p:nvPr/>
      </p:nvGrpSpPr>
      <p:grpSpPr>
        <a:xfrm>
          <a:off x="0" y="0"/>
          <a:ext cx="0" cy="0"/>
          <a:chOff x="0" y="0"/>
          <a:chExt cx="0" cy="0"/>
        </a:xfrm>
      </p:grpSpPr>
      <p:sp>
        <p:nvSpPr>
          <p:cNvPr id="369" name="Google Shape;369;g26d91edde2d_0_2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0" name="Google Shape;370;g26d91edde2d_0_2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26d91edde2d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26d91edde2d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26d91edde2d_0_2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26d91edde2d_0_2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26d91edde2d_0_2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26d91edde2d_0_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g26d91edde2d_0_2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9" name="Google Shape;299;g26d91edde2d_0_2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g26e2ce8c40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4" name="Google Shape;304;g26e2ce8c40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g26e2ce8c403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5" name="Google Shape;315;g26e2ce8c403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g26e2ce8c403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1" name="Google Shape;321;g26e2ce8c403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g26e2f4cc5e1_2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g26e2f4cc5e1_2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0"/>
              </a:spcBef>
              <a:spcAft>
                <a:spcPts val="0"/>
              </a:spcAft>
              <a:buClr>
                <a:schemeClr val="lt1"/>
              </a:buClr>
              <a:buSzPts val="1100"/>
              <a:buChar char="○"/>
              <a:defRPr>
                <a:solidFill>
                  <a:schemeClr val="lt1"/>
                </a:solidFill>
              </a:defRPr>
            </a:lvl2pPr>
            <a:lvl3pPr indent="-298450" lvl="2" marL="1371600" algn="ctr">
              <a:spcBef>
                <a:spcPts val="0"/>
              </a:spcBef>
              <a:spcAft>
                <a:spcPts val="0"/>
              </a:spcAft>
              <a:buClr>
                <a:schemeClr val="lt1"/>
              </a:buClr>
              <a:buSzPts val="1100"/>
              <a:buChar char="■"/>
              <a:defRPr>
                <a:solidFill>
                  <a:schemeClr val="lt1"/>
                </a:solidFill>
              </a:defRPr>
            </a:lvl3pPr>
            <a:lvl4pPr indent="-298450" lvl="3" marL="1828800" algn="ctr">
              <a:spcBef>
                <a:spcPts val="0"/>
              </a:spcBef>
              <a:spcAft>
                <a:spcPts val="0"/>
              </a:spcAft>
              <a:buClr>
                <a:schemeClr val="lt1"/>
              </a:buClr>
              <a:buSzPts val="1100"/>
              <a:buChar char="●"/>
              <a:defRPr>
                <a:solidFill>
                  <a:schemeClr val="lt1"/>
                </a:solidFill>
              </a:defRPr>
            </a:lvl4pPr>
            <a:lvl5pPr indent="-298450" lvl="4" marL="2286000" algn="ctr">
              <a:spcBef>
                <a:spcPts val="0"/>
              </a:spcBef>
              <a:spcAft>
                <a:spcPts val="0"/>
              </a:spcAft>
              <a:buClr>
                <a:schemeClr val="lt1"/>
              </a:buClr>
              <a:buSzPts val="1100"/>
              <a:buChar char="○"/>
              <a:defRPr>
                <a:solidFill>
                  <a:schemeClr val="lt1"/>
                </a:solidFill>
              </a:defRPr>
            </a:lvl5pPr>
            <a:lvl6pPr indent="-298450" lvl="5" marL="2743200" algn="ctr">
              <a:spcBef>
                <a:spcPts val="0"/>
              </a:spcBef>
              <a:spcAft>
                <a:spcPts val="0"/>
              </a:spcAft>
              <a:buClr>
                <a:schemeClr val="lt1"/>
              </a:buClr>
              <a:buSzPts val="1100"/>
              <a:buChar char="■"/>
              <a:defRPr>
                <a:solidFill>
                  <a:schemeClr val="lt1"/>
                </a:solidFill>
              </a:defRPr>
            </a:lvl6pPr>
            <a:lvl7pPr indent="-298450" lvl="6" marL="3200400" algn="ctr">
              <a:spcBef>
                <a:spcPts val="0"/>
              </a:spcBef>
              <a:spcAft>
                <a:spcPts val="0"/>
              </a:spcAft>
              <a:buClr>
                <a:schemeClr val="lt1"/>
              </a:buClr>
              <a:buSzPts val="1100"/>
              <a:buChar char="●"/>
              <a:defRPr>
                <a:solidFill>
                  <a:schemeClr val="lt1"/>
                </a:solidFill>
              </a:defRPr>
            </a:lvl7pPr>
            <a:lvl8pPr indent="-298450" lvl="7" marL="3657600" algn="ctr">
              <a:spcBef>
                <a:spcPts val="0"/>
              </a:spcBef>
              <a:spcAft>
                <a:spcPts val="0"/>
              </a:spcAft>
              <a:buClr>
                <a:schemeClr val="lt1"/>
              </a:buClr>
              <a:buSzPts val="1100"/>
              <a:buChar char="○"/>
              <a:defRPr>
                <a:solidFill>
                  <a:schemeClr val="lt1"/>
                </a:solidFill>
              </a:defRPr>
            </a:lvl8pPr>
            <a:lvl9pPr indent="-298450" lvl="8" marL="4114800" algn="ctr">
              <a:spcBef>
                <a:spcPts val="0"/>
              </a:spcBef>
              <a:spcAft>
                <a:spcPts val="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824000" y="698838"/>
            <a:ext cx="42555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Contextualization &amp;</a:t>
            </a:r>
            <a:r>
              <a:rPr lang="en"/>
              <a:t> Design Check-In</a:t>
            </a:r>
            <a:endParaRPr/>
          </a:p>
        </p:txBody>
      </p:sp>
      <p:sp>
        <p:nvSpPr>
          <p:cNvPr id="278" name="Google Shape;278;p13"/>
          <p:cNvSpPr txBox="1"/>
          <p:nvPr>
            <p:ph idx="1" type="subTitle"/>
          </p:nvPr>
        </p:nvSpPr>
        <p:spPr>
          <a:xfrm>
            <a:off x="824000" y="2571750"/>
            <a:ext cx="4255500" cy="1655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Derek Brandt - Israel Sanchez Tellez</a:t>
            </a:r>
            <a:endParaRPr/>
          </a:p>
          <a:p>
            <a:pPr indent="0" lvl="0" marL="0" rtl="0" algn="l">
              <a:spcBef>
                <a:spcPts val="0"/>
              </a:spcBef>
              <a:spcAft>
                <a:spcPts val="0"/>
              </a:spcAft>
              <a:buNone/>
            </a:pPr>
            <a:r>
              <a:rPr lang="en"/>
              <a:t>Tyler Orman - Aryan Rao</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Team ID: sddec24-03</a:t>
            </a:r>
            <a:endParaRPr/>
          </a:p>
          <a:p>
            <a:pPr indent="0" lvl="0" marL="0" rtl="0" algn="l">
              <a:spcBef>
                <a:spcPts val="0"/>
              </a:spcBef>
              <a:spcAft>
                <a:spcPts val="0"/>
              </a:spcAft>
              <a:buNone/>
            </a:pPr>
            <a:r>
              <a:rPr lang="en"/>
              <a:t>Client: DigiClips</a:t>
            </a:r>
            <a:endParaRPr/>
          </a:p>
          <a:p>
            <a:pPr indent="0" lvl="0" marL="0" rtl="0" algn="l">
              <a:spcBef>
                <a:spcPts val="0"/>
              </a:spcBef>
              <a:spcAft>
                <a:spcPts val="0"/>
              </a:spcAft>
              <a:buNone/>
            </a:pPr>
            <a:r>
              <a:rPr lang="en"/>
              <a:t>Faculty Advisor: Dr. Ashfaq Khokhar</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sp>
        <p:nvSpPr>
          <p:cNvPr id="336" name="Google Shape;336;p22"/>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Human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23"/>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Human</a:t>
            </a:r>
            <a:endParaRPr/>
          </a:p>
        </p:txBody>
      </p:sp>
      <p:sp>
        <p:nvSpPr>
          <p:cNvPr id="342" name="Google Shape;342;p23"/>
          <p:cNvSpPr txBox="1"/>
          <p:nvPr>
            <p:ph idx="1" type="body"/>
          </p:nvPr>
        </p:nvSpPr>
        <p:spPr>
          <a:xfrm>
            <a:off x="1303800" y="1746625"/>
            <a:ext cx="35223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Our solution uses a series of dashboards tailored to each of our user groups, allowing us to effectively address our user needs. To account for changing needs in the future, we could implement our system in a modular fashion that allows the users to choose which items they see as opposed to those items being tied to a user role. </a:t>
            </a:r>
            <a:endParaRPr/>
          </a:p>
        </p:txBody>
      </p:sp>
      <p:pic>
        <p:nvPicPr>
          <p:cNvPr id="343" name="Google Shape;343;p23"/>
          <p:cNvPicPr preferRelativeResize="0"/>
          <p:nvPr/>
        </p:nvPicPr>
        <p:blipFill>
          <a:blip r:embed="rId3">
            <a:alphaModFix/>
          </a:blip>
          <a:stretch>
            <a:fillRect/>
          </a:stretch>
        </p:blipFill>
        <p:spPr>
          <a:xfrm>
            <a:off x="5714975" y="1167338"/>
            <a:ext cx="2808826" cy="2808826"/>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24"/>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Economic</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2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Economic</a:t>
            </a:r>
            <a:endParaRPr/>
          </a:p>
        </p:txBody>
      </p:sp>
      <p:sp>
        <p:nvSpPr>
          <p:cNvPr id="354" name="Google Shape;354;p25"/>
          <p:cNvSpPr txBox="1"/>
          <p:nvPr>
            <p:ph idx="1" type="body"/>
          </p:nvPr>
        </p:nvSpPr>
        <p:spPr>
          <a:xfrm>
            <a:off x="1303800" y="1203275"/>
            <a:ext cx="3984300" cy="3843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Existing solutions are either</a:t>
            </a:r>
            <a:r>
              <a:rPr lang="en"/>
              <a:t>…</a:t>
            </a:r>
            <a:endParaRPr/>
          </a:p>
          <a:p>
            <a:pPr indent="-311150" lvl="0" marL="457200" rtl="0" algn="l">
              <a:spcBef>
                <a:spcPts val="0"/>
              </a:spcBef>
              <a:spcAft>
                <a:spcPts val="0"/>
              </a:spcAft>
              <a:buSzPts val="1300"/>
              <a:buChar char="●"/>
            </a:pPr>
            <a:r>
              <a:rPr lang="en"/>
              <a:t>Client Specific (I.e. only works for Iowa State)</a:t>
            </a:r>
            <a:endParaRPr/>
          </a:p>
          <a:p>
            <a:pPr indent="-311150" lvl="0" marL="457200" rtl="0" algn="l">
              <a:spcBef>
                <a:spcPts val="0"/>
              </a:spcBef>
              <a:spcAft>
                <a:spcPts val="0"/>
              </a:spcAft>
              <a:buSzPts val="1300"/>
              <a:buChar char="●"/>
            </a:pPr>
            <a:r>
              <a:rPr lang="en"/>
              <a:t>Contain </a:t>
            </a:r>
            <a:r>
              <a:rPr lang="en"/>
              <a:t>learning</a:t>
            </a:r>
            <a:r>
              <a:rPr lang="en"/>
              <a:t> curves</a:t>
            </a:r>
            <a:endParaRPr/>
          </a:p>
          <a:p>
            <a:pPr indent="-311150" lvl="0" marL="457200" rtl="0" algn="l">
              <a:spcBef>
                <a:spcPts val="0"/>
              </a:spcBef>
              <a:spcAft>
                <a:spcPts val="0"/>
              </a:spcAft>
              <a:buSzPts val="1300"/>
              <a:buChar char="●"/>
            </a:pPr>
            <a:r>
              <a:rPr lang="en"/>
              <a:t>Miss </a:t>
            </a:r>
            <a:r>
              <a:rPr lang="en"/>
              <a:t>necessary</a:t>
            </a:r>
            <a:r>
              <a:rPr lang="en"/>
              <a:t> features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Our solutions will be able to</a:t>
            </a:r>
            <a:r>
              <a:rPr lang="en"/>
              <a:t>…</a:t>
            </a:r>
            <a:endParaRPr/>
          </a:p>
          <a:p>
            <a:pPr indent="-311150" lvl="0" marL="457200" rtl="0" algn="l">
              <a:spcBef>
                <a:spcPts val="0"/>
              </a:spcBef>
              <a:spcAft>
                <a:spcPts val="0"/>
              </a:spcAft>
              <a:buSzPts val="1300"/>
              <a:buChar char="●"/>
            </a:pPr>
            <a:r>
              <a:rPr lang="en"/>
              <a:t>Monitor Digiclip specific machines</a:t>
            </a:r>
            <a:endParaRPr/>
          </a:p>
          <a:p>
            <a:pPr indent="-311150" lvl="0" marL="457200" rtl="0" algn="l">
              <a:spcBef>
                <a:spcPts val="0"/>
              </a:spcBef>
              <a:spcAft>
                <a:spcPts val="0"/>
              </a:spcAft>
              <a:buSzPts val="1300"/>
              <a:buChar char="●"/>
            </a:pPr>
            <a:r>
              <a:rPr lang="en"/>
              <a:t>Be minimally invasive with information</a:t>
            </a:r>
            <a:endParaRPr/>
          </a:p>
          <a:p>
            <a:pPr indent="-311150" lvl="0" marL="457200" rtl="0" algn="l">
              <a:spcBef>
                <a:spcPts val="0"/>
              </a:spcBef>
              <a:spcAft>
                <a:spcPts val="0"/>
              </a:spcAft>
              <a:buSzPts val="1300"/>
              <a:buChar char="●"/>
            </a:pPr>
            <a:r>
              <a:rPr lang="en"/>
              <a:t>Controlled by a super administrator </a:t>
            </a:r>
            <a:endParaRPr/>
          </a:p>
          <a:p>
            <a:pPr indent="-311150" lvl="0" marL="457200" rtl="0" algn="l">
              <a:spcBef>
                <a:spcPts val="0"/>
              </a:spcBef>
              <a:spcAft>
                <a:spcPts val="0"/>
              </a:spcAft>
              <a:buSzPts val="1300"/>
              <a:buChar char="●"/>
            </a:pPr>
            <a:r>
              <a:rPr lang="en"/>
              <a:t>Free to client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Our solution needs improvement…</a:t>
            </a:r>
            <a:endParaRPr/>
          </a:p>
          <a:p>
            <a:pPr indent="-311150" lvl="0" marL="457200" rtl="0" algn="l">
              <a:spcBef>
                <a:spcPts val="0"/>
              </a:spcBef>
              <a:spcAft>
                <a:spcPts val="0"/>
              </a:spcAft>
              <a:buSzPts val="1300"/>
              <a:buChar char="●"/>
            </a:pPr>
            <a:r>
              <a:rPr lang="en"/>
              <a:t>On customizability</a:t>
            </a:r>
            <a:endParaRPr/>
          </a:p>
          <a:p>
            <a:pPr indent="-311150" lvl="0" marL="457200" rtl="0" algn="l">
              <a:spcBef>
                <a:spcPts val="0"/>
              </a:spcBef>
              <a:spcAft>
                <a:spcPts val="0"/>
              </a:spcAft>
              <a:buSzPts val="1300"/>
              <a:buChar char="●"/>
            </a:pPr>
            <a:r>
              <a:rPr lang="en"/>
              <a:t>Maintainability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pic>
        <p:nvPicPr>
          <p:cNvPr id="355" name="Google Shape;355;p25"/>
          <p:cNvPicPr preferRelativeResize="0"/>
          <p:nvPr/>
        </p:nvPicPr>
        <p:blipFill>
          <a:blip r:embed="rId3">
            <a:alphaModFix/>
          </a:blip>
          <a:stretch>
            <a:fillRect/>
          </a:stretch>
        </p:blipFill>
        <p:spPr>
          <a:xfrm rot="10800000">
            <a:off x="5714975" y="1167338"/>
            <a:ext cx="2808826" cy="2808826"/>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26"/>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Technical</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4" name="Shape 364"/>
        <p:cNvGrpSpPr/>
        <p:nvPr/>
      </p:nvGrpSpPr>
      <p:grpSpPr>
        <a:xfrm>
          <a:off x="0" y="0"/>
          <a:ext cx="0" cy="0"/>
          <a:chOff x="0" y="0"/>
          <a:chExt cx="0" cy="0"/>
        </a:xfrm>
      </p:grpSpPr>
      <p:sp>
        <p:nvSpPr>
          <p:cNvPr id="365" name="Google Shape;365;p27"/>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Technical</a:t>
            </a:r>
            <a:endParaRPr/>
          </a:p>
        </p:txBody>
      </p:sp>
      <p:sp>
        <p:nvSpPr>
          <p:cNvPr id="366" name="Google Shape;366;p27"/>
          <p:cNvSpPr txBox="1"/>
          <p:nvPr>
            <p:ph idx="1" type="body"/>
          </p:nvPr>
        </p:nvSpPr>
        <p:spPr>
          <a:xfrm>
            <a:off x="1303800" y="1266075"/>
            <a:ext cx="5671800" cy="3609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Our group of comprised…</a:t>
            </a:r>
            <a:endParaRPr/>
          </a:p>
          <a:p>
            <a:pPr indent="-311150" lvl="0" marL="457200" rtl="0" algn="l">
              <a:spcBef>
                <a:spcPts val="0"/>
              </a:spcBef>
              <a:spcAft>
                <a:spcPts val="0"/>
              </a:spcAft>
              <a:buSzPts val="1300"/>
              <a:buChar char="●"/>
            </a:pPr>
            <a:r>
              <a:rPr lang="en"/>
              <a:t>3 Software Engineers</a:t>
            </a:r>
            <a:endParaRPr/>
          </a:p>
          <a:p>
            <a:pPr indent="-311150" lvl="0" marL="457200" rtl="0" algn="l">
              <a:spcBef>
                <a:spcPts val="0"/>
              </a:spcBef>
              <a:spcAft>
                <a:spcPts val="0"/>
              </a:spcAft>
              <a:buSzPts val="1300"/>
              <a:buChar char="●"/>
            </a:pPr>
            <a:r>
              <a:rPr lang="en"/>
              <a:t>1 Cyber Security Engineer</a:t>
            </a:r>
            <a:endParaRPr/>
          </a:p>
          <a:p>
            <a:pPr indent="0" lvl="0" marL="457200" rtl="0" algn="l">
              <a:spcBef>
                <a:spcPts val="0"/>
              </a:spcBef>
              <a:spcAft>
                <a:spcPts val="0"/>
              </a:spcAft>
              <a:buNone/>
            </a:pPr>
            <a:r>
              <a:t/>
            </a:r>
            <a:endParaRPr/>
          </a:p>
          <a:p>
            <a:pPr indent="0" lvl="0" marL="0" rtl="0" algn="l">
              <a:spcBef>
                <a:spcPts val="0"/>
              </a:spcBef>
              <a:spcAft>
                <a:spcPts val="0"/>
              </a:spcAft>
              <a:buNone/>
            </a:pPr>
            <a:r>
              <a:rPr lang="en"/>
              <a:t>The </a:t>
            </a:r>
            <a:r>
              <a:rPr lang="en"/>
              <a:t>internal</a:t>
            </a:r>
            <a:r>
              <a:rPr lang="en"/>
              <a:t> complexity is comprise of… </a:t>
            </a:r>
            <a:endParaRPr/>
          </a:p>
          <a:p>
            <a:pPr indent="-311150" lvl="0" marL="457200" rtl="0" algn="l">
              <a:spcBef>
                <a:spcPts val="0"/>
              </a:spcBef>
              <a:spcAft>
                <a:spcPts val="0"/>
              </a:spcAft>
              <a:buSzPts val="1300"/>
              <a:buChar char="●"/>
            </a:pPr>
            <a:r>
              <a:rPr lang="en"/>
              <a:t>Backend Server written in JavaScript</a:t>
            </a:r>
            <a:endParaRPr/>
          </a:p>
          <a:p>
            <a:pPr indent="-311150" lvl="0" marL="457200" rtl="0" algn="l">
              <a:spcBef>
                <a:spcPts val="0"/>
              </a:spcBef>
              <a:spcAft>
                <a:spcPts val="0"/>
              </a:spcAft>
              <a:buSzPts val="1300"/>
              <a:buChar char="●"/>
            </a:pPr>
            <a:r>
              <a:rPr lang="en"/>
              <a:t>Frontend Server written in Angular</a:t>
            </a:r>
            <a:endParaRPr/>
          </a:p>
          <a:p>
            <a:pPr indent="-311150" lvl="0" marL="457200" rtl="0" algn="l">
              <a:spcBef>
                <a:spcPts val="0"/>
              </a:spcBef>
              <a:spcAft>
                <a:spcPts val="0"/>
              </a:spcAft>
              <a:buSzPts val="1300"/>
              <a:buChar char="●"/>
            </a:pPr>
            <a:r>
              <a:rPr lang="en"/>
              <a:t>SQL server</a:t>
            </a:r>
            <a:endParaRPr/>
          </a:p>
          <a:p>
            <a:pPr indent="-311150" lvl="0" marL="457200" rtl="0" algn="l">
              <a:spcBef>
                <a:spcPts val="0"/>
              </a:spcBef>
              <a:spcAft>
                <a:spcPts val="0"/>
              </a:spcAft>
              <a:buSzPts val="1300"/>
              <a:buChar char="●"/>
            </a:pPr>
            <a:r>
              <a:rPr lang="en"/>
              <a:t>Artistic Design</a:t>
            </a:r>
            <a:endParaRPr/>
          </a:p>
          <a:p>
            <a:pPr indent="-311150" lvl="0" marL="457200" rtl="0" algn="l">
              <a:spcBef>
                <a:spcPts val="0"/>
              </a:spcBef>
              <a:spcAft>
                <a:spcPts val="0"/>
              </a:spcAft>
              <a:buSzPts val="1300"/>
              <a:buChar char="●"/>
            </a:pPr>
            <a:r>
              <a:rPr lang="en"/>
              <a:t>Functional UI/UX Design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Needs complexity in..</a:t>
            </a:r>
            <a:endParaRPr/>
          </a:p>
          <a:p>
            <a:pPr indent="-311150" lvl="0" marL="457200" rtl="0" algn="l">
              <a:spcBef>
                <a:spcPts val="0"/>
              </a:spcBef>
              <a:spcAft>
                <a:spcPts val="0"/>
              </a:spcAft>
              <a:buSzPts val="1300"/>
              <a:buChar char="●"/>
            </a:pPr>
            <a:r>
              <a:rPr lang="en"/>
              <a:t>Software architectural choices</a:t>
            </a:r>
            <a:endParaRPr/>
          </a:p>
          <a:p>
            <a:pPr indent="-311150" lvl="0" marL="457200" rtl="0" algn="l">
              <a:spcBef>
                <a:spcPts val="0"/>
              </a:spcBef>
              <a:spcAft>
                <a:spcPts val="0"/>
              </a:spcAft>
              <a:buSzPts val="1300"/>
              <a:buChar char="●"/>
            </a:pPr>
            <a:r>
              <a:rPr lang="en"/>
              <a:t>Cyber Security safety</a:t>
            </a:r>
            <a:endParaRPr/>
          </a:p>
          <a:p>
            <a:pPr indent="-311150" lvl="0" marL="457200" rtl="0" algn="l">
              <a:spcBef>
                <a:spcPts val="0"/>
              </a:spcBef>
              <a:spcAft>
                <a:spcPts val="0"/>
              </a:spcAft>
              <a:buSzPts val="1300"/>
              <a:buChar char="●"/>
            </a:pPr>
            <a:r>
              <a:rPr lang="en"/>
              <a:t>Technology research</a:t>
            </a:r>
            <a:endParaRPr/>
          </a:p>
        </p:txBody>
      </p:sp>
      <p:pic>
        <p:nvPicPr>
          <p:cNvPr id="367" name="Google Shape;367;p27"/>
          <p:cNvPicPr preferRelativeResize="0"/>
          <p:nvPr/>
        </p:nvPicPr>
        <p:blipFill>
          <a:blip r:embed="rId3">
            <a:alphaModFix/>
          </a:blip>
          <a:stretch>
            <a:fillRect/>
          </a:stretch>
        </p:blipFill>
        <p:spPr>
          <a:xfrm rot="-7138000">
            <a:off x="5185375" y="835212"/>
            <a:ext cx="2808826" cy="2808826"/>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1" name="Shape 371"/>
        <p:cNvGrpSpPr/>
        <p:nvPr/>
      </p:nvGrpSpPr>
      <p:grpSpPr>
        <a:xfrm>
          <a:off x="0" y="0"/>
          <a:ext cx="0" cy="0"/>
          <a:chOff x="0" y="0"/>
          <a:chExt cx="0" cy="0"/>
        </a:xfrm>
      </p:grpSpPr>
      <p:sp>
        <p:nvSpPr>
          <p:cNvPr id="372" name="Google Shape;372;p28"/>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Questions?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1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Agenda</a:t>
            </a:r>
            <a:endParaRPr/>
          </a:p>
        </p:txBody>
      </p:sp>
      <p:sp>
        <p:nvSpPr>
          <p:cNvPr id="284" name="Google Shape;284;p14"/>
          <p:cNvSpPr txBox="1"/>
          <p:nvPr>
            <p:ph idx="1" type="body"/>
          </p:nvPr>
        </p:nvSpPr>
        <p:spPr>
          <a:xfrm>
            <a:off x="1303800" y="1523525"/>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700"/>
              <a:t>Project Overview</a:t>
            </a:r>
            <a:endParaRPr sz="1700"/>
          </a:p>
          <a:p>
            <a:pPr indent="0" lvl="0" marL="0" rtl="0" algn="l">
              <a:spcBef>
                <a:spcPts val="1200"/>
              </a:spcBef>
              <a:spcAft>
                <a:spcPts val="0"/>
              </a:spcAft>
              <a:buNone/>
            </a:pPr>
            <a:r>
              <a:rPr lang="en" sz="1700"/>
              <a:t>Artifacts</a:t>
            </a:r>
            <a:endParaRPr sz="1700"/>
          </a:p>
          <a:p>
            <a:pPr indent="0" lvl="0" marL="0" rtl="0" algn="l">
              <a:spcBef>
                <a:spcPts val="1200"/>
              </a:spcBef>
              <a:spcAft>
                <a:spcPts val="0"/>
              </a:spcAft>
              <a:buNone/>
            </a:pPr>
            <a:r>
              <a:rPr lang="en" sz="1700"/>
              <a:t>Human</a:t>
            </a:r>
            <a:endParaRPr sz="1700"/>
          </a:p>
          <a:p>
            <a:pPr indent="0" lvl="0" marL="0" rtl="0" algn="l">
              <a:spcBef>
                <a:spcPts val="1200"/>
              </a:spcBef>
              <a:spcAft>
                <a:spcPts val="0"/>
              </a:spcAft>
              <a:buNone/>
            </a:pPr>
            <a:r>
              <a:rPr lang="en" sz="1700"/>
              <a:t>Economic</a:t>
            </a:r>
            <a:endParaRPr sz="1700"/>
          </a:p>
          <a:p>
            <a:pPr indent="0" lvl="0" marL="0" rtl="0" algn="l">
              <a:spcBef>
                <a:spcPts val="1200"/>
              </a:spcBef>
              <a:spcAft>
                <a:spcPts val="1200"/>
              </a:spcAft>
              <a:buNone/>
            </a:pPr>
            <a:r>
              <a:rPr lang="en" sz="1700"/>
              <a:t>Technical</a:t>
            </a:r>
            <a:endParaRPr sz="1700"/>
          </a:p>
        </p:txBody>
      </p:sp>
      <p:pic>
        <p:nvPicPr>
          <p:cNvPr id="285" name="Google Shape;285;p14"/>
          <p:cNvPicPr preferRelativeResize="0"/>
          <p:nvPr/>
        </p:nvPicPr>
        <p:blipFill>
          <a:blip r:embed="rId3">
            <a:alphaModFix/>
          </a:blip>
          <a:stretch>
            <a:fillRect/>
          </a:stretch>
        </p:blipFill>
        <p:spPr>
          <a:xfrm>
            <a:off x="5258975" y="998363"/>
            <a:ext cx="3146775" cy="31467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15"/>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Project Overview</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1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Project Overview</a:t>
            </a:r>
            <a:endParaRPr/>
          </a:p>
        </p:txBody>
      </p:sp>
      <p:sp>
        <p:nvSpPr>
          <p:cNvPr id="296" name="Google Shape;296;p16"/>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fontScale="85000"/>
          </a:bodyPr>
          <a:lstStyle/>
          <a:p>
            <a:pPr indent="0" lvl="0" marL="0" rtl="0" algn="l">
              <a:spcBef>
                <a:spcPts val="0"/>
              </a:spcBef>
              <a:spcAft>
                <a:spcPts val="0"/>
              </a:spcAft>
              <a:buNone/>
            </a:pPr>
            <a:r>
              <a:rPr lang="en" sz="1800">
                <a:solidFill>
                  <a:srgbClr val="434343"/>
                </a:solidFill>
                <a:latin typeface="Roboto"/>
                <a:ea typeface="Roboto"/>
                <a:cs typeface="Roboto"/>
                <a:sym typeface="Roboto"/>
              </a:rPr>
              <a:t>DigiClips is striving to be a website that catalogs diverse media content</a:t>
            </a:r>
            <a:endParaRPr sz="1800">
              <a:solidFill>
                <a:srgbClr val="434343"/>
              </a:solidFill>
              <a:latin typeface="Roboto"/>
              <a:ea typeface="Roboto"/>
              <a:cs typeface="Roboto"/>
              <a:sym typeface="Roboto"/>
            </a:endParaRPr>
          </a:p>
          <a:p>
            <a:pPr indent="0" lvl="0" marL="0" rtl="0" algn="l">
              <a:spcBef>
                <a:spcPts val="1200"/>
              </a:spcBef>
              <a:spcAft>
                <a:spcPts val="0"/>
              </a:spcAft>
              <a:buNone/>
            </a:pPr>
            <a:r>
              <a:rPr lang="en" sz="1800">
                <a:solidFill>
                  <a:srgbClr val="434343"/>
                </a:solidFill>
                <a:latin typeface="Roboto"/>
                <a:ea typeface="Roboto"/>
                <a:cs typeface="Roboto"/>
                <a:sym typeface="Roboto"/>
              </a:rPr>
              <a:t>including news coverage, advertisements, radio broadcasts, and podcasts.</a:t>
            </a:r>
            <a:endParaRPr sz="1800">
              <a:solidFill>
                <a:srgbClr val="434343"/>
              </a:solidFill>
              <a:latin typeface="Roboto"/>
              <a:ea typeface="Roboto"/>
              <a:cs typeface="Roboto"/>
              <a:sym typeface="Roboto"/>
            </a:endParaRPr>
          </a:p>
          <a:p>
            <a:pPr indent="0" lvl="0" marL="0" rtl="0" algn="l">
              <a:spcBef>
                <a:spcPts val="1200"/>
              </a:spcBef>
              <a:spcAft>
                <a:spcPts val="0"/>
              </a:spcAft>
              <a:buNone/>
            </a:pPr>
            <a:r>
              <a:t/>
            </a:r>
            <a:endParaRPr sz="1800">
              <a:solidFill>
                <a:srgbClr val="434343"/>
              </a:solidFill>
              <a:latin typeface="Roboto"/>
              <a:ea typeface="Roboto"/>
              <a:cs typeface="Roboto"/>
              <a:sym typeface="Roboto"/>
            </a:endParaRPr>
          </a:p>
          <a:p>
            <a:pPr indent="0" lvl="0" marL="0" rtl="0" algn="l">
              <a:spcBef>
                <a:spcPts val="1200"/>
              </a:spcBef>
              <a:spcAft>
                <a:spcPts val="0"/>
              </a:spcAft>
              <a:buNone/>
            </a:pPr>
            <a:r>
              <a:rPr lang="en" sz="1800">
                <a:solidFill>
                  <a:srgbClr val="434343"/>
                </a:solidFill>
                <a:latin typeface="Roboto"/>
                <a:ea typeface="Roboto"/>
                <a:cs typeface="Roboto"/>
                <a:sym typeface="Roboto"/>
              </a:rPr>
              <a:t>Our team’s primary objective centers on revitalizing</a:t>
            </a:r>
            <a:endParaRPr sz="1800">
              <a:solidFill>
                <a:srgbClr val="434343"/>
              </a:solidFill>
              <a:latin typeface="Roboto"/>
              <a:ea typeface="Roboto"/>
              <a:cs typeface="Roboto"/>
              <a:sym typeface="Roboto"/>
            </a:endParaRPr>
          </a:p>
          <a:p>
            <a:pPr indent="0" lvl="0" marL="0" rtl="0" algn="l">
              <a:spcBef>
                <a:spcPts val="1200"/>
              </a:spcBef>
              <a:spcAft>
                <a:spcPts val="0"/>
              </a:spcAft>
              <a:buNone/>
            </a:pPr>
            <a:r>
              <a:rPr lang="en" sz="1800">
                <a:solidFill>
                  <a:srgbClr val="434343"/>
                </a:solidFill>
                <a:latin typeface="Roboto"/>
                <a:ea typeface="Roboto"/>
                <a:cs typeface="Roboto"/>
                <a:sym typeface="Roboto"/>
              </a:rPr>
              <a:t>the administration portal which oversees</a:t>
            </a:r>
            <a:endParaRPr sz="1800">
              <a:solidFill>
                <a:srgbClr val="434343"/>
              </a:solidFill>
              <a:latin typeface="Roboto"/>
              <a:ea typeface="Roboto"/>
              <a:cs typeface="Roboto"/>
              <a:sym typeface="Roboto"/>
            </a:endParaRPr>
          </a:p>
          <a:p>
            <a:pPr indent="0" lvl="0" marL="0" rtl="0" algn="l">
              <a:spcBef>
                <a:spcPts val="1200"/>
              </a:spcBef>
              <a:spcAft>
                <a:spcPts val="1200"/>
              </a:spcAft>
              <a:buNone/>
            </a:pPr>
            <a:r>
              <a:rPr lang="en" sz="1800">
                <a:solidFill>
                  <a:srgbClr val="434343"/>
                </a:solidFill>
                <a:latin typeface="Roboto"/>
                <a:ea typeface="Roboto"/>
                <a:cs typeface="Roboto"/>
                <a:sym typeface="Roboto"/>
              </a:rPr>
              <a:t>users and server status.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17"/>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Artifacts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18"/>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Journey</a:t>
            </a:r>
            <a:r>
              <a:rPr lang="en"/>
              <a:t> Map</a:t>
            </a:r>
            <a:endParaRPr/>
          </a:p>
        </p:txBody>
      </p:sp>
      <p:pic>
        <p:nvPicPr>
          <p:cNvPr id="307" name="Google Shape;307;p18"/>
          <p:cNvPicPr preferRelativeResize="0"/>
          <p:nvPr/>
        </p:nvPicPr>
        <p:blipFill>
          <a:blip r:embed="rId3">
            <a:alphaModFix/>
          </a:blip>
          <a:stretch>
            <a:fillRect/>
          </a:stretch>
        </p:blipFill>
        <p:spPr>
          <a:xfrm>
            <a:off x="152400" y="2908250"/>
            <a:ext cx="8839199" cy="1975986"/>
          </a:xfrm>
          <a:prstGeom prst="rect">
            <a:avLst/>
          </a:prstGeom>
          <a:noFill/>
          <a:ln>
            <a:noFill/>
          </a:ln>
        </p:spPr>
      </p:pic>
      <p:sp>
        <p:nvSpPr>
          <p:cNvPr id="308" name="Google Shape;308;p18"/>
          <p:cNvSpPr/>
          <p:nvPr/>
        </p:nvSpPr>
        <p:spPr>
          <a:xfrm>
            <a:off x="152400" y="1729950"/>
            <a:ext cx="1536000" cy="841800"/>
          </a:xfrm>
          <a:prstGeom prst="rect">
            <a:avLst/>
          </a:prstGeom>
          <a:solidFill>
            <a:srgbClr val="F5FB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100"/>
              <a:t>Bob gets a call saying they just landed a new client for the </a:t>
            </a:r>
            <a:r>
              <a:rPr lang="en" sz="1100"/>
              <a:t>search</a:t>
            </a:r>
            <a:r>
              <a:rPr lang="en" sz="1100"/>
              <a:t> engine.</a:t>
            </a:r>
            <a:endParaRPr sz="1100"/>
          </a:p>
        </p:txBody>
      </p:sp>
      <p:sp>
        <p:nvSpPr>
          <p:cNvPr id="309" name="Google Shape;309;p18"/>
          <p:cNvSpPr/>
          <p:nvPr/>
        </p:nvSpPr>
        <p:spPr>
          <a:xfrm>
            <a:off x="1767950" y="1729950"/>
            <a:ext cx="1706700" cy="841800"/>
          </a:xfrm>
          <a:prstGeom prst="rect">
            <a:avLst/>
          </a:prstGeom>
          <a:solidFill>
            <a:srgbClr val="F5FB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100"/>
              <a:t>The new client sends him a message saying his account isn’t working for the search engine.</a:t>
            </a:r>
            <a:endParaRPr>
              <a:latin typeface="Nunito"/>
              <a:ea typeface="Nunito"/>
              <a:cs typeface="Nunito"/>
              <a:sym typeface="Nunito"/>
            </a:endParaRPr>
          </a:p>
        </p:txBody>
      </p:sp>
      <p:sp>
        <p:nvSpPr>
          <p:cNvPr id="310" name="Google Shape;310;p18"/>
          <p:cNvSpPr/>
          <p:nvPr/>
        </p:nvSpPr>
        <p:spPr>
          <a:xfrm>
            <a:off x="3880225" y="1729950"/>
            <a:ext cx="1706700" cy="841800"/>
          </a:xfrm>
          <a:prstGeom prst="rect">
            <a:avLst/>
          </a:prstGeom>
          <a:solidFill>
            <a:srgbClr val="F5FB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100"/>
              <a:t>Bob uses the </a:t>
            </a:r>
            <a:r>
              <a:rPr lang="en" sz="1100"/>
              <a:t>administrative</a:t>
            </a:r>
            <a:r>
              <a:rPr lang="en" sz="1100"/>
              <a:t> portal to see that the search engine server is down.</a:t>
            </a:r>
            <a:endParaRPr>
              <a:latin typeface="Nunito"/>
              <a:ea typeface="Nunito"/>
              <a:cs typeface="Nunito"/>
              <a:sym typeface="Nunito"/>
            </a:endParaRPr>
          </a:p>
        </p:txBody>
      </p:sp>
      <p:sp>
        <p:nvSpPr>
          <p:cNvPr id="311" name="Google Shape;311;p18"/>
          <p:cNvSpPr/>
          <p:nvPr/>
        </p:nvSpPr>
        <p:spPr>
          <a:xfrm>
            <a:off x="5845875" y="1729938"/>
            <a:ext cx="1706700" cy="841800"/>
          </a:xfrm>
          <a:prstGeom prst="rect">
            <a:avLst/>
          </a:prstGeom>
          <a:solidFill>
            <a:srgbClr val="F5FB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100"/>
              <a:t>Bob is able to contact the backend techs to tell them to get the server started again.</a:t>
            </a:r>
            <a:endParaRPr>
              <a:latin typeface="Nunito"/>
              <a:ea typeface="Nunito"/>
              <a:cs typeface="Nunito"/>
              <a:sym typeface="Nunito"/>
            </a:endParaRPr>
          </a:p>
        </p:txBody>
      </p:sp>
      <p:sp>
        <p:nvSpPr>
          <p:cNvPr id="312" name="Google Shape;312;p18"/>
          <p:cNvSpPr/>
          <p:nvPr/>
        </p:nvSpPr>
        <p:spPr>
          <a:xfrm>
            <a:off x="7640950" y="1729950"/>
            <a:ext cx="1264500" cy="841800"/>
          </a:xfrm>
          <a:prstGeom prst="rect">
            <a:avLst/>
          </a:prstGeom>
          <a:solidFill>
            <a:srgbClr val="F5FB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100"/>
              <a:t>The client tells bob that he is able to use his account again.</a:t>
            </a:r>
            <a:endParaRPr>
              <a:latin typeface="Nunito"/>
              <a:ea typeface="Nunito"/>
              <a:cs typeface="Nunito"/>
              <a:sym typeface="Nuni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19"/>
          <p:cNvSpPr txBox="1"/>
          <p:nvPr>
            <p:ph type="title"/>
          </p:nvPr>
        </p:nvSpPr>
        <p:spPr>
          <a:xfrm>
            <a:off x="13144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Market Analysis - Pro/Cons</a:t>
            </a:r>
            <a:endParaRPr/>
          </a:p>
        </p:txBody>
      </p:sp>
      <p:graphicFrame>
        <p:nvGraphicFramePr>
          <p:cNvPr id="318" name="Google Shape;318;p19"/>
          <p:cNvGraphicFramePr/>
          <p:nvPr/>
        </p:nvGraphicFramePr>
        <p:xfrm>
          <a:off x="457125" y="1327150"/>
          <a:ext cx="3000000" cy="3000000"/>
        </p:xfrm>
        <a:graphic>
          <a:graphicData uri="http://schemas.openxmlformats.org/drawingml/2006/table">
            <a:tbl>
              <a:tblPr>
                <a:noFill/>
                <a:tableStyleId>{62DB53EE-BF26-4B22-9E96-DBF7831E1EBD}</a:tableStyleId>
              </a:tblPr>
              <a:tblGrid>
                <a:gridCol w="1312350"/>
                <a:gridCol w="4360325"/>
                <a:gridCol w="2518850"/>
              </a:tblGrid>
              <a:tr h="381000">
                <a:tc>
                  <a:txBody>
                    <a:bodyPr/>
                    <a:lstStyle/>
                    <a:p>
                      <a:pPr indent="0" lvl="0" marL="0" rtl="0" algn="ctr">
                        <a:spcBef>
                          <a:spcPts val="0"/>
                        </a:spcBef>
                        <a:spcAft>
                          <a:spcPts val="0"/>
                        </a:spcAft>
                        <a:buNone/>
                      </a:pPr>
                      <a:r>
                        <a:t/>
                      </a:r>
                      <a:endParaRPr/>
                    </a:p>
                  </a:txBody>
                  <a:tcPr marT="91425" marB="91425" marR="91425" marL="91425"/>
                </a:tc>
                <a:tc>
                  <a:txBody>
                    <a:bodyPr/>
                    <a:lstStyle/>
                    <a:p>
                      <a:pPr indent="0" lvl="0" marL="0" rtl="0" algn="ctr">
                        <a:spcBef>
                          <a:spcPts val="0"/>
                        </a:spcBef>
                        <a:spcAft>
                          <a:spcPts val="0"/>
                        </a:spcAft>
                        <a:buNone/>
                      </a:pPr>
                      <a:r>
                        <a:rPr b="1" lang="en"/>
                        <a:t>Pro</a:t>
                      </a:r>
                      <a:endParaRPr b="1"/>
                    </a:p>
                  </a:txBody>
                  <a:tcPr marT="91425" marB="91425" marR="91425" marL="91425"/>
                </a:tc>
                <a:tc>
                  <a:txBody>
                    <a:bodyPr/>
                    <a:lstStyle/>
                    <a:p>
                      <a:pPr indent="0" lvl="0" marL="0" rtl="0" algn="ctr">
                        <a:spcBef>
                          <a:spcPts val="0"/>
                        </a:spcBef>
                        <a:spcAft>
                          <a:spcPts val="0"/>
                        </a:spcAft>
                        <a:buNone/>
                      </a:pPr>
                      <a:r>
                        <a:rPr b="1" lang="en"/>
                        <a:t>Con</a:t>
                      </a:r>
                      <a:endParaRPr b="1"/>
                    </a:p>
                  </a:txBody>
                  <a:tcPr marT="91425" marB="91425" marR="91425" marL="91425"/>
                </a:tc>
              </a:tr>
              <a:tr h="381000">
                <a:tc>
                  <a:txBody>
                    <a:bodyPr/>
                    <a:lstStyle/>
                    <a:p>
                      <a:pPr indent="0" lvl="0" marL="0" rtl="0" algn="ctr">
                        <a:spcBef>
                          <a:spcPts val="0"/>
                        </a:spcBef>
                        <a:spcAft>
                          <a:spcPts val="0"/>
                        </a:spcAft>
                        <a:buNone/>
                      </a:pPr>
                      <a:r>
                        <a:rPr b="1" lang="en"/>
                        <a:t>Tableau</a:t>
                      </a:r>
                      <a:endParaRPr b="1"/>
                    </a:p>
                  </a:txBody>
                  <a:tcPr marT="91425" marB="91425" marR="91425" marL="91425" anchor="ctr"/>
                </a:tc>
                <a:tc>
                  <a:txBody>
                    <a:bodyPr/>
                    <a:lstStyle/>
                    <a:p>
                      <a:pPr indent="-304800" lvl="0" marL="457200" rtl="0" algn="l">
                        <a:spcBef>
                          <a:spcPts val="0"/>
                        </a:spcBef>
                        <a:spcAft>
                          <a:spcPts val="0"/>
                        </a:spcAft>
                        <a:buSzPts val="1200"/>
                        <a:buChar char="-"/>
                      </a:pPr>
                      <a:r>
                        <a:rPr lang="en" sz="1200"/>
                        <a:t>Updated and supported by the company</a:t>
                      </a:r>
                      <a:endParaRPr sz="1200"/>
                    </a:p>
                    <a:p>
                      <a:pPr indent="-304800" lvl="0" marL="457200" rtl="0" algn="l">
                        <a:spcBef>
                          <a:spcPts val="0"/>
                        </a:spcBef>
                        <a:spcAft>
                          <a:spcPts val="0"/>
                        </a:spcAft>
                        <a:buSzPts val="1200"/>
                        <a:buChar char="-"/>
                      </a:pPr>
                      <a:r>
                        <a:rPr lang="en" sz="1200"/>
                        <a:t>Highly scalable and can handle large datasets and complex analytics </a:t>
                      </a:r>
                      <a:endParaRPr sz="1200"/>
                    </a:p>
                    <a:p>
                      <a:pPr indent="-304800" lvl="0" marL="457200" rtl="0" algn="l">
                        <a:spcBef>
                          <a:spcPts val="0"/>
                        </a:spcBef>
                        <a:spcAft>
                          <a:spcPts val="0"/>
                        </a:spcAft>
                        <a:buSzPts val="1200"/>
                        <a:buChar char="-"/>
                      </a:pPr>
                      <a:r>
                        <a:rPr lang="en" sz="1200"/>
                        <a:t>Users can create interactive dashboards that enables stakeholders to explore data</a:t>
                      </a:r>
                      <a:r>
                        <a:rPr lang="en" sz="1200"/>
                        <a:t> and gain real-time insights from it.</a:t>
                      </a:r>
                      <a:endParaRPr sz="1200"/>
                    </a:p>
                  </a:txBody>
                  <a:tcPr marT="91425" marB="91425" marR="91425" marL="91425" anchor="ctr"/>
                </a:tc>
                <a:tc>
                  <a:txBody>
                    <a:bodyPr/>
                    <a:lstStyle/>
                    <a:p>
                      <a:pPr indent="-304800" lvl="0" marL="457200" rtl="0" algn="l">
                        <a:spcBef>
                          <a:spcPts val="0"/>
                        </a:spcBef>
                        <a:spcAft>
                          <a:spcPts val="0"/>
                        </a:spcAft>
                        <a:buSzPts val="1200"/>
                        <a:buChar char="-"/>
                      </a:pPr>
                      <a:r>
                        <a:rPr lang="en" sz="1200"/>
                        <a:t>there is a licensing fee in order to use it</a:t>
                      </a:r>
                      <a:endParaRPr sz="1200"/>
                    </a:p>
                    <a:p>
                      <a:pPr indent="-304800" lvl="0" marL="457200" rtl="0" algn="l">
                        <a:spcBef>
                          <a:spcPts val="0"/>
                        </a:spcBef>
                        <a:spcAft>
                          <a:spcPts val="0"/>
                        </a:spcAft>
                        <a:buSzPts val="1200"/>
                        <a:buChar char="-"/>
                      </a:pPr>
                      <a:r>
                        <a:rPr lang="en" sz="1200"/>
                        <a:t>Because it is super customizable, it takes a lot of overhead to learn how to use it</a:t>
                      </a:r>
                      <a:endParaRPr sz="1200"/>
                    </a:p>
                  </a:txBody>
                  <a:tcPr marT="91425" marB="91425" marR="91425" marL="91425" anchor="ctr"/>
                </a:tc>
              </a:tr>
              <a:tr h="381000">
                <a:tc>
                  <a:txBody>
                    <a:bodyPr/>
                    <a:lstStyle/>
                    <a:p>
                      <a:pPr indent="0" lvl="0" marL="0" rtl="0" algn="ctr">
                        <a:spcBef>
                          <a:spcPts val="0"/>
                        </a:spcBef>
                        <a:spcAft>
                          <a:spcPts val="0"/>
                        </a:spcAft>
                        <a:buNone/>
                      </a:pPr>
                      <a:r>
                        <a:rPr b="1" lang="en"/>
                        <a:t>ISEAGE</a:t>
                      </a:r>
                      <a:endParaRPr b="1"/>
                    </a:p>
                  </a:txBody>
                  <a:tcPr marT="91425" marB="91425" marR="91425" marL="91425" anchor="ctr"/>
                </a:tc>
                <a:tc>
                  <a:txBody>
                    <a:bodyPr/>
                    <a:lstStyle/>
                    <a:p>
                      <a:pPr indent="-304800" lvl="0" marL="457200" rtl="0" algn="l">
                        <a:spcBef>
                          <a:spcPts val="0"/>
                        </a:spcBef>
                        <a:spcAft>
                          <a:spcPts val="0"/>
                        </a:spcAft>
                        <a:buSzPts val="1200"/>
                        <a:buChar char="-"/>
                      </a:pPr>
                      <a:r>
                        <a:rPr lang="en" sz="1200"/>
                        <a:t>Integrates with internal servers</a:t>
                      </a:r>
                      <a:endParaRPr sz="1200"/>
                    </a:p>
                    <a:p>
                      <a:pPr indent="-304800" lvl="0" marL="457200" rtl="0" algn="l">
                        <a:spcBef>
                          <a:spcPts val="0"/>
                        </a:spcBef>
                        <a:spcAft>
                          <a:spcPts val="0"/>
                        </a:spcAft>
                        <a:buSzPts val="1200"/>
                        <a:buChar char="-"/>
                      </a:pPr>
                      <a:r>
                        <a:rPr lang="en" sz="1200"/>
                        <a:t>Provides a way to contact clients directly through the page</a:t>
                      </a:r>
                      <a:endParaRPr sz="1200"/>
                    </a:p>
                  </a:txBody>
                  <a:tcPr marT="91425" marB="91425" marR="91425" marL="91425" anchor="ctr"/>
                </a:tc>
                <a:tc>
                  <a:txBody>
                    <a:bodyPr/>
                    <a:lstStyle/>
                    <a:p>
                      <a:pPr indent="-304800" lvl="0" marL="457200" rtl="0" algn="l">
                        <a:spcBef>
                          <a:spcPts val="0"/>
                        </a:spcBef>
                        <a:spcAft>
                          <a:spcPts val="0"/>
                        </a:spcAft>
                        <a:buSzPts val="1200"/>
                        <a:buChar char="-"/>
                      </a:pPr>
                      <a:r>
                        <a:rPr lang="en" sz="1200"/>
                        <a:t>No way to edit data</a:t>
                      </a:r>
                      <a:endParaRPr sz="1200"/>
                    </a:p>
                    <a:p>
                      <a:pPr indent="-304800" lvl="0" marL="457200" rtl="0" algn="l">
                        <a:spcBef>
                          <a:spcPts val="0"/>
                        </a:spcBef>
                        <a:spcAft>
                          <a:spcPts val="0"/>
                        </a:spcAft>
                        <a:buSzPts val="1200"/>
                        <a:buChar char="-"/>
                      </a:pPr>
                      <a:r>
                        <a:rPr lang="en" sz="1200"/>
                        <a:t>Can be difficult for new users to understand</a:t>
                      </a:r>
                      <a:endParaRPr sz="1200"/>
                    </a:p>
                  </a:txBody>
                  <a:tcPr marT="91425" marB="91425" marR="91425" marL="91425" anchor="ctr"/>
                </a:tc>
              </a:tr>
              <a:tr h="381000">
                <a:tc>
                  <a:txBody>
                    <a:bodyPr/>
                    <a:lstStyle/>
                    <a:p>
                      <a:pPr indent="0" lvl="0" marL="0" rtl="0" algn="ctr">
                        <a:spcBef>
                          <a:spcPts val="0"/>
                        </a:spcBef>
                        <a:spcAft>
                          <a:spcPts val="0"/>
                        </a:spcAft>
                        <a:buNone/>
                      </a:pPr>
                      <a:r>
                        <a:rPr b="1" lang="en"/>
                        <a:t>Airplane</a:t>
                      </a:r>
                      <a:endParaRPr b="1"/>
                    </a:p>
                  </a:txBody>
                  <a:tcPr marT="91425" marB="91425" marR="91425" marL="91425" anchor="ctr"/>
                </a:tc>
                <a:tc>
                  <a:txBody>
                    <a:bodyPr/>
                    <a:lstStyle/>
                    <a:p>
                      <a:pPr indent="-304800" lvl="0" marL="457200" rtl="0" algn="l">
                        <a:spcBef>
                          <a:spcPts val="0"/>
                        </a:spcBef>
                        <a:spcAft>
                          <a:spcPts val="0"/>
                        </a:spcAft>
                        <a:buSzPts val="1200"/>
                        <a:buChar char="-"/>
                      </a:pPr>
                      <a:r>
                        <a:rPr lang="en" sz="1200"/>
                        <a:t>Customizability for user needs</a:t>
                      </a:r>
                      <a:endParaRPr sz="1200"/>
                    </a:p>
                    <a:p>
                      <a:pPr indent="-304800" lvl="0" marL="457200" rtl="0" algn="l">
                        <a:spcBef>
                          <a:spcPts val="0"/>
                        </a:spcBef>
                        <a:spcAft>
                          <a:spcPts val="0"/>
                        </a:spcAft>
                        <a:buSzPts val="1200"/>
                        <a:buChar char="-"/>
                      </a:pPr>
                      <a:r>
                        <a:rPr lang="en" sz="1200"/>
                        <a:t>It can provide users with templates for simple design</a:t>
                      </a:r>
                      <a:endParaRPr sz="1200"/>
                    </a:p>
                  </a:txBody>
                  <a:tcPr marT="91425" marB="91425" marR="91425" marL="91425" anchor="ctr"/>
                </a:tc>
                <a:tc>
                  <a:txBody>
                    <a:bodyPr/>
                    <a:lstStyle/>
                    <a:p>
                      <a:pPr indent="-304800" lvl="0" marL="457200" rtl="0" algn="l">
                        <a:spcBef>
                          <a:spcPts val="0"/>
                        </a:spcBef>
                        <a:spcAft>
                          <a:spcPts val="0"/>
                        </a:spcAft>
                        <a:buSzPts val="1200"/>
                        <a:buChar char="-"/>
                      </a:pPr>
                      <a:r>
                        <a:rPr lang="en" sz="1200"/>
                        <a:t>Not all database platforms are supported</a:t>
                      </a:r>
                      <a:endParaRPr sz="1200"/>
                    </a:p>
                    <a:p>
                      <a:pPr indent="-304800" lvl="0" marL="457200" rtl="0" algn="l">
                        <a:spcBef>
                          <a:spcPts val="0"/>
                        </a:spcBef>
                        <a:spcAft>
                          <a:spcPts val="0"/>
                        </a:spcAft>
                        <a:buSzPts val="1200"/>
                        <a:buChar char="-"/>
                      </a:pPr>
                      <a:r>
                        <a:rPr lang="en" sz="1200"/>
                        <a:t>Only basic designs available</a:t>
                      </a:r>
                      <a:endParaRPr sz="1200"/>
                    </a:p>
                    <a:p>
                      <a:pPr indent="-304800" lvl="0" marL="457200" rtl="0" algn="l">
                        <a:spcBef>
                          <a:spcPts val="0"/>
                        </a:spcBef>
                        <a:spcAft>
                          <a:spcPts val="0"/>
                        </a:spcAft>
                        <a:buSzPts val="1200"/>
                        <a:buChar char="-"/>
                      </a:pPr>
                      <a:r>
                        <a:rPr lang="en" sz="1200"/>
                        <a:t>Professional options are paid services</a:t>
                      </a:r>
                      <a:endParaRPr sz="1200"/>
                    </a:p>
                  </a:txBody>
                  <a:tcPr marT="91425" marB="91425" marR="91425" marL="91425" anchor="ct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20"/>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Technical Complexity Analysis</a:t>
            </a:r>
            <a:endParaRPr/>
          </a:p>
        </p:txBody>
      </p:sp>
      <p:pic>
        <p:nvPicPr>
          <p:cNvPr id="324" name="Google Shape;324;p20"/>
          <p:cNvPicPr preferRelativeResize="0"/>
          <p:nvPr/>
        </p:nvPicPr>
        <p:blipFill>
          <a:blip r:embed="rId3">
            <a:alphaModFix/>
          </a:blip>
          <a:stretch>
            <a:fillRect/>
          </a:stretch>
        </p:blipFill>
        <p:spPr>
          <a:xfrm>
            <a:off x="1415500" y="1528200"/>
            <a:ext cx="6313009" cy="32408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21"/>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Technical Complexity Analysis</a:t>
            </a:r>
            <a:endParaRPr/>
          </a:p>
        </p:txBody>
      </p:sp>
      <p:sp>
        <p:nvSpPr>
          <p:cNvPr id="330" name="Google Shape;330;p21"/>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Internal Complexity</a:t>
            </a:r>
            <a:endParaRPr/>
          </a:p>
          <a:p>
            <a:pPr indent="-311150" lvl="0" marL="457200" rtl="0" algn="l">
              <a:spcBef>
                <a:spcPts val="1200"/>
              </a:spcBef>
              <a:spcAft>
                <a:spcPts val="0"/>
              </a:spcAft>
              <a:buSzPts val="1300"/>
              <a:buChar char="●"/>
            </a:pPr>
            <a:r>
              <a:rPr lang="en"/>
              <a:t>Frontend uses Angular framework with Typescript.</a:t>
            </a:r>
            <a:endParaRPr/>
          </a:p>
          <a:p>
            <a:pPr indent="-311150" lvl="0" marL="457200" rtl="0" algn="l">
              <a:spcBef>
                <a:spcPts val="0"/>
              </a:spcBef>
              <a:spcAft>
                <a:spcPts val="0"/>
              </a:spcAft>
              <a:buSzPts val="1300"/>
              <a:buChar char="●"/>
            </a:pPr>
            <a:r>
              <a:rPr lang="en"/>
              <a:t>Backend component uses Node.js, Express framework and MySql database.</a:t>
            </a:r>
            <a:endParaRPr/>
          </a:p>
        </p:txBody>
      </p:sp>
      <p:sp>
        <p:nvSpPr>
          <p:cNvPr id="331" name="Google Shape;331;p21"/>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External Complexity</a:t>
            </a:r>
            <a:endParaRPr/>
          </a:p>
          <a:p>
            <a:pPr indent="-311150" lvl="0" marL="457200" rtl="0" algn="l">
              <a:spcBef>
                <a:spcPts val="1200"/>
              </a:spcBef>
              <a:spcAft>
                <a:spcPts val="0"/>
              </a:spcAft>
              <a:buSzPts val="1300"/>
              <a:buChar char="●"/>
            </a:pPr>
            <a:r>
              <a:rPr lang="en"/>
              <a:t>Client's goal: Hosting app on cloud via Amazon Lightsail.</a:t>
            </a:r>
            <a:endParaRPr/>
          </a:p>
          <a:p>
            <a:pPr indent="-311150" lvl="0" marL="457200" rtl="0" algn="l">
              <a:spcBef>
                <a:spcPts val="0"/>
              </a:spcBef>
              <a:spcAft>
                <a:spcPts val="0"/>
              </a:spcAft>
              <a:buSzPts val="1300"/>
              <a:buChar char="●"/>
            </a:pPr>
            <a:r>
              <a:rPr lang="en"/>
              <a:t>Team members have experienced with Angular, Express, and MySql but lack experience with Lightsail</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